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sldIdLst>
    <p:sldId id="256" r:id="rId2"/>
    <p:sldId id="259" r:id="rId3"/>
    <p:sldId id="261" r:id="rId4"/>
    <p:sldId id="262" r:id="rId5"/>
    <p:sldId id="257" r:id="rId6"/>
    <p:sldId id="258" r:id="rId7"/>
    <p:sldId id="260"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B312B9D5-324F-4F72-BDA9-E6E8B76AF382}" type="datetimeFigureOut">
              <a:rPr lang="en-US" smtClean="0"/>
              <a:pPr/>
              <a:t>12/19/2014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1BB2A9CE-9BD2-4B94-BD1A-D0FDA9A36F2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D9274CE-BA23-487D-BF7F-3675DB062A3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74CE-BA23-487D-BF7F-3675DB062A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74CE-BA23-487D-BF7F-3675DB062A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74CE-BA23-487D-BF7F-3675DB062A3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D9274CE-BA23-487D-BF7F-3675DB062A3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74CE-BA23-487D-BF7F-3675DB062A3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274CE-BA23-487D-BF7F-3675DB062A3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274CE-BA23-487D-BF7F-3675DB062A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274CE-BA23-487D-BF7F-3675DB062A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74CE-BA23-487D-BF7F-3675DB062A3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427737-A057-4FDE-A6F8-628189AC2ABA}" type="datetimeFigureOut">
              <a:rPr lang="en-US" smtClean="0"/>
              <a:pPr/>
              <a:t>12/19/2014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D9274CE-BA23-487D-BF7F-3675DB062A3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B427737-A057-4FDE-A6F8-628189AC2ABA}" type="datetimeFigureOut">
              <a:rPr lang="en-US" smtClean="0"/>
              <a:pPr/>
              <a:t>12/19/2014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D9274CE-BA23-487D-BF7F-3675DB062A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a:xfrm>
            <a:off x="642910" y="5857892"/>
            <a:ext cx="8286808" cy="1149335"/>
          </a:xfrm>
        </p:spPr>
        <p:txBody>
          <a:bodyPr/>
          <a:lstStyle/>
          <a:p>
            <a:pPr algn="ctr"/>
            <a:r>
              <a:rPr lang="bg-BG" sz="1000" dirty="0"/>
              <a:t>“</a:t>
            </a:r>
            <a:r>
              <a:rPr lang="bg-BG" sz="1000" i="1" dirty="0" smtClean="0"/>
              <a:t>Тази презентация </a:t>
            </a:r>
            <a:r>
              <a:rPr lang="bg-BG" sz="1000" i="1" dirty="0"/>
              <a:t>е </a:t>
            </a:r>
            <a:r>
              <a:rPr lang="bg-BG" sz="1000" i="1" dirty="0" smtClean="0"/>
              <a:t>създадена с </a:t>
            </a:r>
            <a:r>
              <a:rPr lang="bg-BG" sz="1000" i="1" dirty="0"/>
              <a:t>финансовата подкрепа на Оперативна програма „Развитие на конкурентоспособността на българската икономика” 2007-2013, съфинансирана от Европейския съюз чрез Европейския фонд за регионално развитие. Цялата отговорност за съдържанието на документа се носи от „ХРОМ” АД и при никакви обстоятелства не може да се приема, че този документ отразява официалното становище на Европейския съюз и Договарящия орган</a:t>
            </a:r>
            <a:r>
              <a:rPr lang="bg-BG" sz="1000" dirty="0"/>
              <a:t>.”</a:t>
            </a:r>
            <a:endParaRPr lang="en-US" sz="1000" dirty="0"/>
          </a:p>
          <a:p>
            <a:endParaRPr lang="en-US" sz="1000" dirty="0"/>
          </a:p>
        </p:txBody>
      </p:sp>
      <p:sp>
        <p:nvSpPr>
          <p:cNvPr id="2" name="Title 1"/>
          <p:cNvSpPr>
            <a:spLocks noGrp="1"/>
          </p:cNvSpPr>
          <p:nvPr>
            <p:ph type="ctrTitle"/>
          </p:nvPr>
        </p:nvSpPr>
        <p:spPr>
          <a:xfrm>
            <a:off x="785786" y="2071678"/>
            <a:ext cx="7772400" cy="1470025"/>
          </a:xfrm>
          <a:ln/>
        </p:spPr>
        <p:style>
          <a:lnRef idx="1">
            <a:schemeClr val="accent1"/>
          </a:lnRef>
          <a:fillRef idx="2">
            <a:schemeClr val="accent1"/>
          </a:fillRef>
          <a:effectRef idx="1">
            <a:schemeClr val="accent1"/>
          </a:effectRef>
          <a:fontRef idx="minor">
            <a:schemeClr val="dk1"/>
          </a:fontRef>
        </p:style>
        <p:txBody>
          <a:bodyPr>
            <a:normAutofit/>
          </a:bodyPr>
          <a:lstStyle/>
          <a:p>
            <a:r>
              <a:rPr lang="bg-BG" sz="4000" dirty="0" smtClean="0">
                <a:solidFill>
                  <a:srgbClr val="000000"/>
                </a:solidFill>
              </a:rPr>
              <a:t>ИНОВАТИВЕН РЕЗЕРВОАР ЗА ХИДРАВЛИЧНИ ПОМПИ, </a:t>
            </a:r>
            <a:endParaRPr lang="en-US" sz="4000" i="1" dirty="0"/>
          </a:p>
        </p:txBody>
      </p:sp>
      <p:pic>
        <p:nvPicPr>
          <p:cNvPr id="1026" name="Picture 5"/>
          <p:cNvPicPr>
            <a:picLocks noChangeAspect="1" noChangeArrowheads="1"/>
          </p:cNvPicPr>
          <p:nvPr/>
        </p:nvPicPr>
        <p:blipFill>
          <a:blip r:embed="rId2" cstate="print"/>
          <a:srcRect/>
          <a:stretch>
            <a:fillRect/>
          </a:stretch>
        </p:blipFill>
        <p:spPr bwMode="auto">
          <a:xfrm>
            <a:off x="1000100" y="285728"/>
            <a:ext cx="7173937" cy="1838317"/>
          </a:xfrm>
          <a:prstGeom prst="rect">
            <a:avLst/>
          </a:prstGeom>
          <a:noFill/>
          <a:ln w="9525">
            <a:noFill/>
            <a:miter lim="800000"/>
            <a:headEnd/>
            <a:tailEnd/>
          </a:ln>
        </p:spPr>
      </p:pic>
      <p:pic>
        <p:nvPicPr>
          <p:cNvPr id="8" name="Picture 12" descr="C:\Users\Verykka\Desktop\Very\Chrom\2.1.13\Chrom Logo.png"/>
          <p:cNvPicPr>
            <a:picLocks noChangeAspect="1" noChangeArrowheads="1"/>
          </p:cNvPicPr>
          <p:nvPr/>
        </p:nvPicPr>
        <p:blipFill>
          <a:blip r:embed="rId3" cstate="print"/>
          <a:srcRect/>
          <a:stretch>
            <a:fillRect/>
          </a:stretch>
        </p:blipFill>
        <p:spPr bwMode="auto">
          <a:xfrm>
            <a:off x="3428992" y="4929198"/>
            <a:ext cx="2489200" cy="1184275"/>
          </a:xfrm>
          <a:prstGeom prst="rect">
            <a:avLst/>
          </a:prstGeom>
          <a:noFill/>
          <a:ln w="9525">
            <a:noFill/>
            <a:miter lim="800000"/>
            <a:headEnd/>
            <a:tailEnd/>
          </a:ln>
        </p:spPr>
      </p:pic>
      <p:sp>
        <p:nvSpPr>
          <p:cNvPr id="9" name="TextBox 8"/>
          <p:cNvSpPr txBox="1"/>
          <p:nvPr/>
        </p:nvSpPr>
        <p:spPr>
          <a:xfrm>
            <a:off x="857224" y="3571876"/>
            <a:ext cx="7715304" cy="1477328"/>
          </a:xfrm>
          <a:prstGeom prst="rect">
            <a:avLst/>
          </a:prstGeom>
          <a:noFill/>
        </p:spPr>
        <p:txBody>
          <a:bodyPr wrap="square" rtlCol="0">
            <a:spAutoFit/>
          </a:bodyPr>
          <a:lstStyle/>
          <a:p>
            <a:pPr algn="ctr"/>
            <a:r>
              <a:rPr lang="bg-BG" i="1" dirty="0"/>
              <a:t>произведен от </a:t>
            </a:r>
            <a:r>
              <a:rPr lang="bg-BG" i="1" dirty="0" smtClean="0"/>
              <a:t>„ХРОМ” </a:t>
            </a:r>
            <a:r>
              <a:rPr lang="bg-BG" i="1" dirty="0"/>
              <a:t>АД  в резултат от изпълнението на проект №</a:t>
            </a:r>
            <a:r>
              <a:rPr lang="bg-BG" i="1" dirty="0" smtClean="0"/>
              <a:t>BG161PO003-1.1.07-0318-C0001, </a:t>
            </a:r>
            <a:r>
              <a:rPr lang="bg-BG" i="1" dirty="0"/>
              <a:t>финансиран ОП ”Развитие на конкурентоспособността на българската икономика” 2007-2013 г., процедура BG161PO003-1.1.07 „Внедряване на иновации в предприятията”</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714356"/>
            <a:ext cx="7786742"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bg-BG" sz="3200" dirty="0" smtClean="0">
                <a:solidFill>
                  <a:schemeClr val="tx1"/>
                </a:solidFill>
                <a:latin typeface="Cambria" pitchFamily="18" charset="0"/>
              </a:rPr>
              <a:t>Информация за продукта</a:t>
            </a:r>
            <a:endParaRPr lang="en-US" sz="3200" dirty="0">
              <a:solidFill>
                <a:schemeClr val="tx1"/>
              </a:solidFill>
              <a:latin typeface="Cambria" pitchFamily="18" charset="0"/>
            </a:endParaRPr>
          </a:p>
        </p:txBody>
      </p:sp>
      <p:pic>
        <p:nvPicPr>
          <p:cNvPr id="3" name="Picture 12" descr="C:\Users\Verykka\Desktop\Very\Chrom\2.1.13\Chrom Logo.png"/>
          <p:cNvPicPr>
            <a:picLocks noChangeAspect="1" noChangeArrowheads="1"/>
          </p:cNvPicPr>
          <p:nvPr/>
        </p:nvPicPr>
        <p:blipFill>
          <a:blip r:embed="rId2" cstate="print"/>
          <a:srcRect/>
          <a:stretch>
            <a:fillRect/>
          </a:stretch>
        </p:blipFill>
        <p:spPr bwMode="auto">
          <a:xfrm>
            <a:off x="6286512" y="5673725"/>
            <a:ext cx="2489200" cy="1184275"/>
          </a:xfrm>
          <a:prstGeom prst="rect">
            <a:avLst/>
          </a:prstGeom>
          <a:noFill/>
          <a:ln w="9525">
            <a:noFill/>
            <a:miter lim="800000"/>
            <a:headEnd/>
            <a:tailEnd/>
          </a:ln>
        </p:spPr>
      </p:pic>
      <p:sp>
        <p:nvSpPr>
          <p:cNvPr id="4" name="TextBox 3"/>
          <p:cNvSpPr txBox="1"/>
          <p:nvPr/>
        </p:nvSpPr>
        <p:spPr>
          <a:xfrm>
            <a:off x="1000100" y="2143116"/>
            <a:ext cx="7858180" cy="2585323"/>
          </a:xfrm>
          <a:prstGeom prst="rect">
            <a:avLst/>
          </a:prstGeom>
          <a:noFill/>
        </p:spPr>
        <p:txBody>
          <a:bodyPr wrap="square" rtlCol="0">
            <a:spAutoFit/>
          </a:bodyPr>
          <a:lstStyle/>
          <a:p>
            <a:r>
              <a:rPr lang="bg-BG" dirty="0" smtClean="0"/>
              <a:t>Иновативният резервоар представлява тънък, много дълбоко изтеглен хидравличен резервоар с определен радиус на горната част и прошити отвори за резби.  Той е основна съставна част при производството на ръчни хидравлични помпи, които служат за задвижване на различни приспособления, устройства и прикачен инвентар, използвани в селскостопанската, сервизната, монтажната, ремонтната, транспортната изпитвателната и други дейности в различните сектори на икономиката.</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785794"/>
            <a:ext cx="7786742"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bg-BG" sz="3200" dirty="0" smtClean="0">
                <a:solidFill>
                  <a:schemeClr val="tx1"/>
                </a:solidFill>
                <a:latin typeface="Cambria" pitchFamily="18" charset="0"/>
              </a:rPr>
              <a:t>Начин на приложение</a:t>
            </a:r>
            <a:endParaRPr lang="en-US" sz="3200" dirty="0">
              <a:solidFill>
                <a:schemeClr val="tx1"/>
              </a:solidFill>
              <a:latin typeface="Cambria" pitchFamily="18" charset="0"/>
            </a:endParaRPr>
          </a:p>
        </p:txBody>
      </p:sp>
      <p:sp>
        <p:nvSpPr>
          <p:cNvPr id="3" name="TextBox 2"/>
          <p:cNvSpPr txBox="1"/>
          <p:nvPr/>
        </p:nvSpPr>
        <p:spPr>
          <a:xfrm>
            <a:off x="857224" y="2000240"/>
            <a:ext cx="7715304" cy="3139321"/>
          </a:xfrm>
          <a:prstGeom prst="rect">
            <a:avLst/>
          </a:prstGeom>
          <a:noFill/>
        </p:spPr>
        <p:txBody>
          <a:bodyPr wrap="square" rtlCol="0">
            <a:spAutoFit/>
          </a:bodyPr>
          <a:lstStyle/>
          <a:p>
            <a:r>
              <a:rPr lang="bg-BG" dirty="0" smtClean="0"/>
              <a:t>Резервоарът се състои от две части, всяка от които е с форма на затворен от едната страна цилиндър, заварени една към друга със заваръчeн шев по периферията на отворената страна на цилиндрите, като към страничните стени на двете части са захванати закрепващи планки, а в долната част е монтиран щуцер за източване на течността от резервоара. Резервоарът се закрепва към корпуса на машината, която се обслужва от хидравличната помпа, посредством закрепващи планки  и винтове. Самата хидравлична помпа се закрепва върху горната стена на  горната част на резервоара посредством винтове, завивани в резбовите отвори на укрепващата планка.</a:t>
            </a:r>
            <a:endParaRPr lang="en-US" dirty="0" smtClean="0"/>
          </a:p>
          <a:p>
            <a:endParaRPr lang="en-US" dirty="0"/>
          </a:p>
        </p:txBody>
      </p:sp>
      <p:pic>
        <p:nvPicPr>
          <p:cNvPr id="5" name="Picture 12" descr="C:\Users\Verykka\Desktop\Very\Chrom\2.1.13\Chrom Logo.png"/>
          <p:cNvPicPr>
            <a:picLocks noChangeAspect="1" noChangeArrowheads="1"/>
          </p:cNvPicPr>
          <p:nvPr/>
        </p:nvPicPr>
        <p:blipFill>
          <a:blip r:embed="rId2" cstate="print"/>
          <a:srcRect/>
          <a:stretch>
            <a:fillRect/>
          </a:stretch>
        </p:blipFill>
        <p:spPr bwMode="auto">
          <a:xfrm>
            <a:off x="6286512" y="5673725"/>
            <a:ext cx="2489200" cy="11842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714356"/>
            <a:ext cx="7786742"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bg-BG" sz="3200" dirty="0" smtClean="0">
                <a:solidFill>
                  <a:schemeClr val="tx1"/>
                </a:solidFill>
                <a:latin typeface="Cambria" pitchFamily="18" charset="0"/>
              </a:rPr>
              <a:t>Основни модификации</a:t>
            </a:r>
            <a:endParaRPr lang="en-US" sz="3200" dirty="0">
              <a:solidFill>
                <a:schemeClr val="tx1"/>
              </a:solidFill>
              <a:latin typeface="Cambria" pitchFamily="18" charset="0"/>
            </a:endParaRPr>
          </a:p>
        </p:txBody>
      </p:sp>
      <p:pic>
        <p:nvPicPr>
          <p:cNvPr id="20482" name="Picture 2" descr="D:\WORK\Konkurentosposobnost2013\1.1.07\Chrom\Finalen otchet\Snimki_cherteji_rezervoari\3литра.jpg"/>
          <p:cNvPicPr>
            <a:picLocks noChangeAspect="1" noChangeArrowheads="1"/>
          </p:cNvPicPr>
          <p:nvPr/>
        </p:nvPicPr>
        <p:blipFill>
          <a:blip r:embed="rId2" cstate="print"/>
          <a:srcRect/>
          <a:stretch>
            <a:fillRect/>
          </a:stretch>
        </p:blipFill>
        <p:spPr bwMode="auto">
          <a:xfrm>
            <a:off x="2714612" y="3929066"/>
            <a:ext cx="2361423" cy="2428892"/>
          </a:xfrm>
          <a:prstGeom prst="rect">
            <a:avLst/>
          </a:prstGeom>
          <a:noFill/>
        </p:spPr>
      </p:pic>
      <p:pic>
        <p:nvPicPr>
          <p:cNvPr id="20483" name="Picture 3" descr="D:\WORK\Konkurentosposobnost2013\1.1.07\Chrom\Finalen otchet\Snimki_cherteji_rezervoari\5литра.jpg"/>
          <p:cNvPicPr>
            <a:picLocks noChangeAspect="1" noChangeArrowheads="1"/>
          </p:cNvPicPr>
          <p:nvPr/>
        </p:nvPicPr>
        <p:blipFill>
          <a:blip r:embed="rId3" cstate="print"/>
          <a:srcRect/>
          <a:stretch>
            <a:fillRect/>
          </a:stretch>
        </p:blipFill>
        <p:spPr bwMode="auto">
          <a:xfrm>
            <a:off x="5357818" y="1785926"/>
            <a:ext cx="2643206" cy="2571768"/>
          </a:xfrm>
          <a:prstGeom prst="rect">
            <a:avLst/>
          </a:prstGeom>
          <a:noFill/>
        </p:spPr>
      </p:pic>
      <p:sp>
        <p:nvSpPr>
          <p:cNvPr id="7" name="TextBox 6"/>
          <p:cNvSpPr txBox="1"/>
          <p:nvPr/>
        </p:nvSpPr>
        <p:spPr>
          <a:xfrm>
            <a:off x="857224" y="1643050"/>
            <a:ext cx="6143668" cy="3323987"/>
          </a:xfrm>
          <a:prstGeom prst="rect">
            <a:avLst/>
          </a:prstGeom>
          <a:noFill/>
        </p:spPr>
        <p:txBody>
          <a:bodyPr wrap="square" rtlCol="0">
            <a:spAutoFit/>
          </a:bodyPr>
          <a:lstStyle/>
          <a:p>
            <a:r>
              <a:rPr lang="bg-BG" sz="2400" dirty="0" smtClean="0"/>
              <a:t>Резервоари с вместимост:</a:t>
            </a:r>
          </a:p>
          <a:p>
            <a:pPr>
              <a:lnSpc>
                <a:spcPct val="200000"/>
              </a:lnSpc>
              <a:buFont typeface="Wingdings" pitchFamily="2" charset="2"/>
              <a:buChar char="ü"/>
            </a:pPr>
            <a:r>
              <a:rPr lang="bg-BG" sz="2400" dirty="0" smtClean="0"/>
              <a:t>2 литра</a:t>
            </a:r>
          </a:p>
          <a:p>
            <a:pPr>
              <a:lnSpc>
                <a:spcPct val="200000"/>
              </a:lnSpc>
              <a:buFont typeface="Wingdings" pitchFamily="2" charset="2"/>
              <a:buChar char="ü"/>
            </a:pPr>
            <a:r>
              <a:rPr lang="bg-BG" sz="2400" dirty="0" smtClean="0"/>
              <a:t>3 литра</a:t>
            </a:r>
          </a:p>
          <a:p>
            <a:pPr>
              <a:lnSpc>
                <a:spcPct val="200000"/>
              </a:lnSpc>
              <a:buFont typeface="Wingdings" pitchFamily="2" charset="2"/>
              <a:buChar char="ü"/>
            </a:pPr>
            <a:r>
              <a:rPr lang="bg-BG" sz="2400" dirty="0" smtClean="0"/>
              <a:t>5 литра</a:t>
            </a:r>
          </a:p>
          <a:p>
            <a:pPr>
              <a:lnSpc>
                <a:spcPct val="200000"/>
              </a:lnSpc>
              <a:buFont typeface="Wingdings" pitchFamily="2" charset="2"/>
              <a:buChar char="ü"/>
            </a:pPr>
            <a:r>
              <a:rPr lang="bg-BG" sz="2400" dirty="0" smtClean="0"/>
              <a:t>7 литра</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857232"/>
            <a:ext cx="7643866" cy="584775"/>
          </a:xfrm>
          <a:prstGeom prst="rect">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bg-BG" sz="3200" dirty="0" smtClean="0">
                <a:solidFill>
                  <a:schemeClr val="tx1"/>
                </a:solidFill>
              </a:rPr>
              <a:t>Предимства на иновативния резервоар:</a:t>
            </a:r>
            <a:endParaRPr lang="en-US" sz="3200" dirty="0">
              <a:solidFill>
                <a:schemeClr val="tx1"/>
              </a:solidFill>
            </a:endParaRPr>
          </a:p>
        </p:txBody>
      </p:sp>
      <p:sp>
        <p:nvSpPr>
          <p:cNvPr id="3" name="TextBox 2"/>
          <p:cNvSpPr txBox="1"/>
          <p:nvPr/>
        </p:nvSpPr>
        <p:spPr>
          <a:xfrm>
            <a:off x="1000100" y="1928802"/>
            <a:ext cx="7215238" cy="3877985"/>
          </a:xfrm>
          <a:prstGeom prst="rect">
            <a:avLst/>
          </a:prstGeom>
          <a:noFill/>
        </p:spPr>
        <p:txBody>
          <a:bodyPr wrap="square" rtlCol="0">
            <a:spAutoFit/>
          </a:bodyPr>
          <a:lstStyle/>
          <a:p>
            <a:pPr>
              <a:lnSpc>
                <a:spcPct val="150000"/>
              </a:lnSpc>
              <a:buFont typeface="Wingdings" pitchFamily="2" charset="2"/>
              <a:buChar char="ü"/>
            </a:pPr>
            <a:r>
              <a:rPr lang="bg-BG" sz="2800" dirty="0" smtClean="0"/>
              <a:t>Олекотена конструкция</a:t>
            </a:r>
          </a:p>
          <a:p>
            <a:pPr>
              <a:lnSpc>
                <a:spcPct val="150000"/>
              </a:lnSpc>
              <a:buFont typeface="Wingdings" pitchFamily="2" charset="2"/>
              <a:buChar char="ü"/>
            </a:pPr>
            <a:r>
              <a:rPr lang="bg-BG" sz="2800" dirty="0" smtClean="0"/>
              <a:t>Ниска продажна цена </a:t>
            </a:r>
          </a:p>
          <a:p>
            <a:pPr>
              <a:lnSpc>
                <a:spcPct val="150000"/>
              </a:lnSpc>
              <a:buFont typeface="Wingdings" pitchFamily="2" charset="2"/>
              <a:buChar char="ü"/>
            </a:pPr>
            <a:r>
              <a:rPr lang="bg-BG" sz="2800" dirty="0" smtClean="0"/>
              <a:t>Лесен монтаж</a:t>
            </a:r>
          </a:p>
          <a:p>
            <a:pPr>
              <a:lnSpc>
                <a:spcPct val="150000"/>
              </a:lnSpc>
              <a:buFont typeface="Wingdings" pitchFamily="2" charset="2"/>
              <a:buChar char="ü"/>
            </a:pPr>
            <a:r>
              <a:rPr lang="bg-BG" sz="2800" dirty="0" smtClean="0"/>
              <a:t>Добър външен вид</a:t>
            </a:r>
          </a:p>
          <a:p>
            <a:pPr>
              <a:lnSpc>
                <a:spcPct val="150000"/>
              </a:lnSpc>
              <a:buFont typeface="Wingdings" pitchFamily="2" charset="2"/>
              <a:buChar char="ü"/>
            </a:pPr>
            <a:r>
              <a:rPr lang="bg-BG" sz="2800" dirty="0" smtClean="0"/>
              <a:t>Здравина на материала</a:t>
            </a:r>
          </a:p>
          <a:p>
            <a:pPr>
              <a:buFont typeface="Wingdings" pitchFamily="2" charset="2"/>
              <a:buChar char="ü"/>
            </a:pPr>
            <a:endParaRPr lang="bg-BG" dirty="0" smtClean="0"/>
          </a:p>
          <a:p>
            <a:pPr>
              <a:buFont typeface="Wingdings" pitchFamily="2" charset="2"/>
              <a:buChar char="ü"/>
            </a:pPr>
            <a:endParaRPr lang="en-US" dirty="0"/>
          </a:p>
        </p:txBody>
      </p:sp>
      <p:pic>
        <p:nvPicPr>
          <p:cNvPr id="4" name="Picture 12" descr="C:\Users\Verykka\Desktop\Very\Chrom\2.1.13\Chrom Logo.png"/>
          <p:cNvPicPr>
            <a:picLocks noChangeAspect="1" noChangeArrowheads="1"/>
          </p:cNvPicPr>
          <p:nvPr/>
        </p:nvPicPr>
        <p:blipFill>
          <a:blip r:embed="rId2" cstate="print"/>
          <a:srcRect/>
          <a:stretch>
            <a:fillRect/>
          </a:stretch>
        </p:blipFill>
        <p:spPr bwMode="auto">
          <a:xfrm>
            <a:off x="6143636" y="5673725"/>
            <a:ext cx="2489200" cy="11842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1000108"/>
            <a:ext cx="8072494"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bg-BG" sz="3200" dirty="0" smtClean="0">
                <a:solidFill>
                  <a:schemeClr val="tx1"/>
                </a:solidFill>
              </a:rPr>
              <a:t>Предлагани възможности:</a:t>
            </a:r>
            <a:endParaRPr lang="en-US" sz="3200" dirty="0">
              <a:solidFill>
                <a:schemeClr val="tx1"/>
              </a:solidFill>
            </a:endParaRPr>
          </a:p>
        </p:txBody>
      </p:sp>
      <p:sp>
        <p:nvSpPr>
          <p:cNvPr id="5" name="TextBox 4"/>
          <p:cNvSpPr txBox="1"/>
          <p:nvPr/>
        </p:nvSpPr>
        <p:spPr>
          <a:xfrm>
            <a:off x="928662" y="2214554"/>
            <a:ext cx="7786742" cy="3046988"/>
          </a:xfrm>
          <a:prstGeom prst="rect">
            <a:avLst/>
          </a:prstGeom>
          <a:noFill/>
        </p:spPr>
        <p:txBody>
          <a:bodyPr wrap="square" rtlCol="0">
            <a:spAutoFit/>
          </a:bodyPr>
          <a:lstStyle/>
          <a:p>
            <a:pPr>
              <a:buFont typeface="Wingdings" pitchFamily="2" charset="2"/>
              <a:buChar char="ü"/>
            </a:pPr>
            <a:r>
              <a:rPr lang="bg-BG" sz="2800" dirty="0" smtClean="0"/>
              <a:t>Изпълнение на специфични модификации по спецификация на клиента</a:t>
            </a:r>
          </a:p>
          <a:p>
            <a:endParaRPr lang="bg-BG" sz="2800" dirty="0" smtClean="0"/>
          </a:p>
          <a:p>
            <a:pPr>
              <a:buFont typeface="Wingdings" pitchFamily="2" charset="2"/>
              <a:buChar char="ü"/>
            </a:pPr>
            <a:r>
              <a:rPr lang="bg-BG" sz="2800" dirty="0" smtClean="0"/>
              <a:t>Бързо изпълнение на по-големи поръчки </a:t>
            </a:r>
          </a:p>
          <a:p>
            <a:pPr>
              <a:buFont typeface="Wingdings" pitchFamily="2" charset="2"/>
              <a:buChar char="ü"/>
            </a:pPr>
            <a:endParaRPr lang="bg-BG" sz="2800" dirty="0" smtClean="0"/>
          </a:p>
          <a:p>
            <a:pPr>
              <a:buFont typeface="Wingdings" pitchFamily="2" charset="2"/>
              <a:buChar char="ü"/>
            </a:pPr>
            <a:r>
              <a:rPr lang="bg-BG" sz="2800" dirty="0" smtClean="0"/>
              <a:t>Ценови отстъпки при по-големи обеми</a:t>
            </a:r>
          </a:p>
          <a:p>
            <a:endParaRPr lang="en-US" sz="2400" dirty="0"/>
          </a:p>
        </p:txBody>
      </p:sp>
      <p:pic>
        <p:nvPicPr>
          <p:cNvPr id="6" name="Picture 12" descr="C:\Users\Verykka\Desktop\Very\Chrom\2.1.13\Chrom Logo.png"/>
          <p:cNvPicPr>
            <a:picLocks noChangeAspect="1" noChangeArrowheads="1"/>
          </p:cNvPicPr>
          <p:nvPr/>
        </p:nvPicPr>
        <p:blipFill>
          <a:blip r:embed="rId2" cstate="print"/>
          <a:srcRect/>
          <a:stretch>
            <a:fillRect/>
          </a:stretch>
        </p:blipFill>
        <p:spPr bwMode="auto">
          <a:xfrm>
            <a:off x="6143636" y="5673725"/>
            <a:ext cx="2489200" cy="11842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2" descr="C:\Users\Verykka\Desktop\Very\Chrom\2.1.13\Chrom Logo.png"/>
          <p:cNvPicPr>
            <a:picLocks noChangeAspect="1" noChangeArrowheads="1"/>
          </p:cNvPicPr>
          <p:nvPr/>
        </p:nvPicPr>
        <p:blipFill>
          <a:blip r:embed="rId2" cstate="print"/>
          <a:srcRect/>
          <a:stretch>
            <a:fillRect/>
          </a:stretch>
        </p:blipFill>
        <p:spPr bwMode="auto">
          <a:xfrm>
            <a:off x="6072198" y="5429264"/>
            <a:ext cx="2489200" cy="1184275"/>
          </a:xfrm>
          <a:prstGeom prst="rect">
            <a:avLst/>
          </a:prstGeom>
          <a:noFill/>
          <a:ln w="9525">
            <a:noFill/>
            <a:miter lim="800000"/>
            <a:headEnd/>
            <a:tailEnd/>
          </a:ln>
        </p:spPr>
      </p:pic>
      <p:sp>
        <p:nvSpPr>
          <p:cNvPr id="3" name="TextBox 2"/>
          <p:cNvSpPr txBox="1"/>
          <p:nvPr/>
        </p:nvSpPr>
        <p:spPr>
          <a:xfrm>
            <a:off x="1000100" y="642918"/>
            <a:ext cx="7072362"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bg-BG" sz="3200" dirty="0" smtClean="0">
                <a:solidFill>
                  <a:schemeClr val="tx1"/>
                </a:solidFill>
              </a:rPr>
              <a:t>За информация и поръчки:</a:t>
            </a:r>
            <a:endParaRPr lang="en-US" sz="3200" dirty="0">
              <a:solidFill>
                <a:schemeClr val="tx1"/>
              </a:solidFill>
            </a:endParaRPr>
          </a:p>
        </p:txBody>
      </p:sp>
      <p:sp>
        <p:nvSpPr>
          <p:cNvPr id="5" name="TextBox 4"/>
          <p:cNvSpPr txBox="1"/>
          <p:nvPr/>
        </p:nvSpPr>
        <p:spPr>
          <a:xfrm>
            <a:off x="1000100" y="2071678"/>
            <a:ext cx="7072362" cy="4247317"/>
          </a:xfrm>
          <a:prstGeom prst="rect">
            <a:avLst/>
          </a:prstGeom>
          <a:noFill/>
        </p:spPr>
        <p:txBody>
          <a:bodyPr wrap="square" rtlCol="0">
            <a:spAutoFit/>
          </a:bodyPr>
          <a:lstStyle/>
          <a:p>
            <a:r>
              <a:rPr lang="ru-RU" b="1" dirty="0" smtClean="0"/>
              <a:t>Търговски отдел</a:t>
            </a:r>
          </a:p>
          <a:p>
            <a:r>
              <a:rPr lang="ru-RU" dirty="0" smtClean="0"/>
              <a:t>гр. София, бул. "Витоша" 91</a:t>
            </a:r>
          </a:p>
          <a:p>
            <a:r>
              <a:rPr lang="ru-RU" dirty="0" smtClean="0"/>
              <a:t>тел: +359 876 518835, </a:t>
            </a:r>
          </a:p>
          <a:p>
            <a:r>
              <a:rPr lang="ru-RU" dirty="0" smtClean="0"/>
              <a:t>факс: +359 2  943 38 82</a:t>
            </a:r>
          </a:p>
          <a:p>
            <a:r>
              <a:rPr lang="ru-RU" dirty="0" smtClean="0"/>
              <a:t>e-mail: office@chrom.bg</a:t>
            </a:r>
          </a:p>
          <a:p>
            <a:endParaRPr lang="ru-RU" b="1" dirty="0" smtClean="0"/>
          </a:p>
          <a:p>
            <a:r>
              <a:rPr lang="ru-RU" b="1" dirty="0" smtClean="0"/>
              <a:t>Производствена база и фирмен магазин   "ХРОМ" АД</a:t>
            </a:r>
            <a:endParaRPr lang="ru-RU" dirty="0" smtClean="0"/>
          </a:p>
          <a:p>
            <a:r>
              <a:rPr lang="ru-RU" dirty="0" smtClean="0"/>
              <a:t>гр. Силистра,  бул."Тутракан" 18</a:t>
            </a:r>
          </a:p>
          <a:p>
            <a:r>
              <a:rPr lang="ru-RU" dirty="0" smtClean="0">
                <a:latin typeface="Cambria" pitchFamily="18" charset="0"/>
              </a:rPr>
              <a:t>Работно време: 08.00 - 16.30</a:t>
            </a:r>
          </a:p>
          <a:p>
            <a:r>
              <a:rPr lang="ru-RU" dirty="0" smtClean="0">
                <a:latin typeface="Cambria" pitchFamily="18" charset="0"/>
              </a:rPr>
              <a:t>Почивен ден: Събота и Неделя</a:t>
            </a:r>
          </a:p>
          <a:p>
            <a:r>
              <a:rPr lang="pt-BR" dirty="0" smtClean="0">
                <a:latin typeface="Cambria" pitchFamily="18" charset="0"/>
              </a:rPr>
              <a:t>тел:   +359 86 820 981</a:t>
            </a:r>
          </a:p>
          <a:p>
            <a:r>
              <a:rPr lang="pt-BR" dirty="0" smtClean="0">
                <a:latin typeface="Cambria" pitchFamily="18" charset="0"/>
              </a:rPr>
              <a:t>факс:+359 86 820 988 </a:t>
            </a:r>
          </a:p>
          <a:p>
            <a:r>
              <a:rPr lang="pt-BR" dirty="0" smtClean="0">
                <a:latin typeface="Cambria" pitchFamily="18" charset="0"/>
              </a:rPr>
              <a:t>e-mail: chrom@chrom.bg</a:t>
            </a:r>
          </a:p>
          <a:p>
            <a:endParaRPr lang="ru-RU" dirty="0" smtClean="0"/>
          </a:p>
          <a:p>
            <a:endParaRPr lang="en-US" dirty="0"/>
          </a:p>
        </p:txBody>
      </p:sp>
      <p:pic>
        <p:nvPicPr>
          <p:cNvPr id="6" name="Picture 5" descr="tel.png"/>
          <p:cNvPicPr>
            <a:picLocks noChangeAspect="1"/>
          </p:cNvPicPr>
          <p:nvPr/>
        </p:nvPicPr>
        <p:blipFill>
          <a:blip r:embed="rId3" cstate="print"/>
          <a:stretch>
            <a:fillRect/>
          </a:stretch>
        </p:blipFill>
        <p:spPr>
          <a:xfrm>
            <a:off x="4429124" y="2357431"/>
            <a:ext cx="716170" cy="71438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729</TotalTime>
  <Words>373</Words>
  <Application>Microsoft Office PowerPoint</Application>
  <PresentationFormat>On-screen Show (4:3)</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ИНОВАТИВЕН РЕЗЕРВОАР ЗА ХИДРАВЛИЧНИ ПОМПИ, </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Иновативен резервоар за хидравлични помпи,   произведен от ХРОМ АД  в резултат от изпълнението на проект №BG161PO003-1.1.07-0318-C0001 , финансиран ОП ”Развитие на конкурентоспособността на българската икономика” 2007-2013 г., процедура BG161PO003-1.1.07 „Внедряване на иновации в предприятията”</dc:title>
  <dc:creator>Veronika</dc:creator>
  <cp:lastModifiedBy>Veronika</cp:lastModifiedBy>
  <cp:revision>70</cp:revision>
  <dcterms:created xsi:type="dcterms:W3CDTF">2014-12-13T12:31:04Z</dcterms:created>
  <dcterms:modified xsi:type="dcterms:W3CDTF">2014-12-19T13:30:17Z</dcterms:modified>
</cp:coreProperties>
</file>